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6" r="24379"/>
          <a:stretch/>
        </p:blipFill>
        <p:spPr bwMode="auto">
          <a:xfrm>
            <a:off x="467544" y="1163782"/>
            <a:ext cx="8496944" cy="327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80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53151" t="63729" r="3148" b="20728"/>
          <a:stretch/>
        </p:blipFill>
        <p:spPr bwMode="auto">
          <a:xfrm>
            <a:off x="1043608" y="691389"/>
            <a:ext cx="695302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43608" y="908720"/>
            <a:ext cx="5760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9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50000" t="35753" r="3549" b="50711"/>
          <a:stretch/>
        </p:blipFill>
        <p:spPr bwMode="auto">
          <a:xfrm>
            <a:off x="899592" y="692696"/>
            <a:ext cx="762624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15616" y="1556792"/>
            <a:ext cx="7200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1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52197" t="79196" r="2659" b="9228"/>
          <a:stretch/>
        </p:blipFill>
        <p:spPr bwMode="auto">
          <a:xfrm>
            <a:off x="395536" y="548680"/>
            <a:ext cx="806489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692696"/>
            <a:ext cx="7200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365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51953" t="48878" r="3879" b="35753"/>
          <a:stretch/>
        </p:blipFill>
        <p:spPr bwMode="auto">
          <a:xfrm>
            <a:off x="755576" y="720436"/>
            <a:ext cx="7344816" cy="50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836712"/>
            <a:ext cx="72008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04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Firstly, To begin with, Secondly, Finally</a:t>
            </a:r>
            <a:endParaRPr lang="ru-RU" sz="3600" dirty="0"/>
          </a:p>
          <a:p>
            <a:r>
              <a:rPr lang="en-US" sz="3600" dirty="0"/>
              <a:t>Consequently, As a result, For this reason</a:t>
            </a:r>
            <a:endParaRPr lang="ru-RU" sz="3600" dirty="0"/>
          </a:p>
          <a:p>
            <a:r>
              <a:rPr lang="en-US" sz="3600" dirty="0"/>
              <a:t>Also, In addition, What is more, Not only…but…</a:t>
            </a:r>
            <a:endParaRPr lang="ru-RU" sz="3600" dirty="0"/>
          </a:p>
          <a:p>
            <a:r>
              <a:rPr lang="en-US" sz="3600" dirty="0"/>
              <a:t>However, Nevertheless, although, but, while, On the one hand…, On the other hand…</a:t>
            </a:r>
            <a:endParaRPr lang="ru-RU" sz="3600" dirty="0"/>
          </a:p>
          <a:p>
            <a:r>
              <a:rPr lang="en-US" sz="3600" dirty="0"/>
              <a:t>To sum up, To summarize, All in all, On the whole, All things considered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19425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712968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There are many positive aspects to cycle to work.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Genetically modified crops have their disadvantages.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There are many advantages to animal conservation </a:t>
            </a:r>
            <a:r>
              <a:rPr lang="en-US" sz="2800" dirty="0" err="1">
                <a:latin typeface="Times New Roman"/>
                <a:ea typeface="Calibri"/>
                <a:cs typeface="Times New Roman"/>
              </a:rPr>
              <a:t>programmes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The </a:t>
            </a:r>
            <a:r>
              <a:rPr lang="en-US" sz="2800">
                <a:latin typeface="Times New Roman"/>
                <a:ea typeface="Calibri"/>
                <a:cs typeface="Times New Roman"/>
              </a:rPr>
              <a:t>environmental </a:t>
            </a:r>
            <a:r>
              <a:rPr lang="en-US" sz="2800" smtClean="0">
                <a:latin typeface="Times New Roman"/>
                <a:ea typeface="Calibri"/>
                <a:cs typeface="Times New Roman"/>
              </a:rPr>
              <a:t>programmes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are very expensive.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Women are more concerned about fitness then men.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People can learn foreign languages only abroad.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Some young people have become addicted to online gaming.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The Internet helps teenagers to widen their knowledge.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We should be careful using the Internet.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Animals shouldn’t be kept in zoos.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159879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</TotalTime>
  <Words>152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Зимина</dc:creator>
  <cp:lastModifiedBy>Оксана Зимина</cp:lastModifiedBy>
  <cp:revision>3</cp:revision>
  <dcterms:created xsi:type="dcterms:W3CDTF">2017-02-06T16:04:22Z</dcterms:created>
  <dcterms:modified xsi:type="dcterms:W3CDTF">2017-02-06T16:54:46Z</dcterms:modified>
</cp:coreProperties>
</file>